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69" r:id="rId6"/>
    <p:sldId id="259" r:id="rId7"/>
    <p:sldId id="260" r:id="rId8"/>
    <p:sldId id="261" r:id="rId9"/>
    <p:sldId id="262" r:id="rId10"/>
    <p:sldId id="263" r:id="rId11"/>
    <p:sldId id="264" r:id="rId12"/>
    <p:sldId id="265" r:id="rId13"/>
    <p:sldId id="266"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a:srgbClr val="9FA91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255346" y="2750337"/>
            <a:ext cx="1171888" cy="1356442"/>
          </a:xfrm>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220416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309"/>
            <a:ext cx="1154151" cy="1090789"/>
          </a:xfrm>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845632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615"/>
            <a:ext cx="1154151" cy="1090789"/>
          </a:xfrm>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14465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4CF0889F-E23E-485B-AED0-EFBF57605771}" type="slidenum">
              <a:rPr lang="en-IN" smtClean="0"/>
              <a:pPr/>
              <a:t>‹#›</a:t>
            </a:fld>
            <a:endParaRPr lang="en-IN"/>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xmlns="" val="2319206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280482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74712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260103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429187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1E2E12E-EA01-46A1-B538-5BAF759AB204}" type="datetimeFigureOut">
              <a:rPr lang="en-IN" smtClean="0"/>
              <a:pPr/>
              <a:t>04-11-2016</a:t>
            </a:fld>
            <a:endParaRPr lang="en-IN"/>
          </a:p>
        </p:txBody>
      </p:sp>
      <p:sp>
        <p:nvSpPr>
          <p:cNvPr id="5" name="Footer Placeholder 4"/>
          <p:cNvSpPr>
            <a:spLocks noGrp="1"/>
          </p:cNvSpPr>
          <p:nvPr>
            <p:ph type="ftr" sz="quarter" idx="11"/>
          </p:nvPr>
        </p:nvSpPr>
        <p:spPr>
          <a:xfrm>
            <a:off x="680321" y="5936188"/>
            <a:ext cx="6126805" cy="365125"/>
          </a:xfrm>
        </p:spPr>
        <p:txBody>
          <a:bodyPr/>
          <a:lstStyle/>
          <a:p>
            <a:endParaRPr lang="en-IN"/>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417257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126252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729455" y="2869895"/>
            <a:ext cx="1154151" cy="1090789"/>
          </a:xfrm>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193471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46867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233258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2322900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151463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85290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E2E12E-EA01-46A1-B538-5BAF759AB204}" type="datetimeFigureOut">
              <a:rPr lang="en-IN" smtClean="0"/>
              <a:pPr/>
              <a:t>04-11-2016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68786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1E2E12E-EA01-46A1-B538-5BAF759AB204}" type="datetimeFigureOut">
              <a:rPr lang="en-IN" smtClean="0"/>
              <a:pPr/>
              <a:t>04-11-2016</a:t>
            </a:fld>
            <a:endParaRPr lang="en-IN"/>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CF0889F-E23E-485B-AED0-EFBF57605771}" type="slidenum">
              <a:rPr lang="en-IN" smtClean="0"/>
              <a:pPr/>
              <a:t>‹#›</a:t>
            </a:fld>
            <a:endParaRPr lang="en-IN"/>
          </a:p>
        </p:txBody>
      </p:sp>
    </p:spTree>
    <p:extLst>
      <p:ext uri="{BB962C8B-B14F-4D97-AF65-F5344CB8AC3E}">
        <p14:creationId xmlns:p14="http://schemas.microsoft.com/office/powerpoint/2010/main" xmlns="" val="36072790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871005" y="998806"/>
            <a:ext cx="8229600" cy="5064369"/>
          </a:xfrm>
          <a:prstGeom prst="rect">
            <a:avLst/>
          </a:prstGeom>
        </p:spPr>
      </p:pic>
    </p:spTree>
    <p:extLst>
      <p:ext uri="{BB962C8B-B14F-4D97-AF65-F5344CB8AC3E}">
        <p14:creationId xmlns:p14="http://schemas.microsoft.com/office/powerpoint/2010/main" xmlns="" val="399461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077" y="520505"/>
            <a:ext cx="9467557" cy="6001643"/>
          </a:xfrm>
          <a:prstGeom prst="rect">
            <a:avLst/>
          </a:prstGeom>
        </p:spPr>
        <p:txBody>
          <a:bodyPr wrap="square">
            <a:spAutoFit/>
          </a:bodyPr>
          <a:lstStyle/>
          <a:p>
            <a:pPr algn="just"/>
            <a:r>
              <a:rPr lang="en-IN" sz="4000" dirty="0">
                <a:latin typeface="Book Antiqua" panose="02040602050305030304" pitchFamily="18" charset="0"/>
              </a:rPr>
              <a:t>                        Summary </a:t>
            </a:r>
          </a:p>
          <a:p>
            <a:pPr algn="just"/>
            <a:endParaRPr lang="en-IN" sz="3200" dirty="0">
              <a:latin typeface="Book Antiqua" panose="02040602050305030304" pitchFamily="18" charset="0"/>
            </a:endParaRPr>
          </a:p>
          <a:p>
            <a:pPr algn="just"/>
            <a:r>
              <a:rPr lang="en-IN" sz="2400" dirty="0">
                <a:latin typeface="Book Antiqua" panose="02040602050305030304" pitchFamily="18" charset="0"/>
              </a:rPr>
              <a:t>This poem, ‘Ecology’ is taken from Ramanujan’s third volume of poems, ‘Second Sight’, published in 1986. The speaker seems to be the poet himself or some imaginary person who is loyally devoted to his mother. He is very angry because his mother has a severe attack of migraine; a very bad kind of headache, often causing a person to vomit; which is caused by the fragrance of the pollen of the flower of the Red Champak every time it is in bloom. The fragrance is heavy and suffocating as the yellow pollen spreads everywhere. Even the doors of the speaker’s house cannot prevent the strong smell from entering the house. The walls of the house are able to absorb almost everything-the sounds, sights, the human voices, the harsh sounds produced when new shoes are worn. But they cannot stop the fog of pollen dust from the Champak trees.</a:t>
            </a:r>
          </a:p>
        </p:txBody>
      </p:sp>
    </p:spTree>
    <p:extLst>
      <p:ext uri="{BB962C8B-B14F-4D97-AF65-F5344CB8AC3E}">
        <p14:creationId xmlns:p14="http://schemas.microsoft.com/office/powerpoint/2010/main" xmlns="" val="4104079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0" y="1582341"/>
            <a:ext cx="8890782" cy="4524315"/>
          </a:xfrm>
          <a:prstGeom prst="rect">
            <a:avLst/>
          </a:prstGeom>
        </p:spPr>
        <p:txBody>
          <a:bodyPr wrap="square">
            <a:spAutoFit/>
          </a:bodyPr>
          <a:lstStyle/>
          <a:p>
            <a:pPr algn="just"/>
            <a:r>
              <a:rPr lang="en-IN" sz="2400" dirty="0">
                <a:latin typeface="Book Antiqua" panose="02040602050305030304" pitchFamily="18" charset="0"/>
              </a:rPr>
              <a:t>The loving son therefore decides to cut down the tree, but he is prevented from doing so by his mother who sees the positive side of the tree in her garden. She says that the tree is as old as her and had been fertilized by the droppings of a passing bird by chance which is considered to be a very good omen. The positive side of it is that the tree provides many basketful of flowers to be offered to her gods and to ‘her daughters and daughter’s daughters’ every year, although the tree would give a terrible migraine to one line of cousins as a legacy. The yellow pollen fog is the yellow dust of pollen carried in the air which is thick and heavy like fog which covers the earth.</a:t>
            </a:r>
            <a:br>
              <a:rPr lang="en-IN" sz="2400" dirty="0">
                <a:latin typeface="Book Antiqua" panose="02040602050305030304" pitchFamily="18" charset="0"/>
              </a:rPr>
            </a:br>
            <a:endParaRPr lang="en-IN" sz="2400" dirty="0">
              <a:latin typeface="Book Antiqua" panose="02040602050305030304" pitchFamily="18" charset="0"/>
            </a:endParaRPr>
          </a:p>
        </p:txBody>
      </p:sp>
    </p:spTree>
    <p:extLst>
      <p:ext uri="{BB962C8B-B14F-4D97-AF65-F5344CB8AC3E}">
        <p14:creationId xmlns:p14="http://schemas.microsoft.com/office/powerpoint/2010/main" xmlns="" val="564989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9816" y="1266092"/>
            <a:ext cx="8173330" cy="4154984"/>
          </a:xfrm>
          <a:prstGeom prst="rect">
            <a:avLst/>
          </a:prstGeom>
        </p:spPr>
        <p:txBody>
          <a:bodyPr wrap="square">
            <a:spAutoFit/>
          </a:bodyPr>
          <a:lstStyle/>
          <a:p>
            <a:pPr algn="just"/>
            <a:r>
              <a:rPr lang="en-IN" sz="2400" dirty="0">
                <a:latin typeface="Book Antiqua" panose="02040602050305030304" pitchFamily="18" charset="0"/>
              </a:rPr>
              <a:t>This poem portrays Ramanujan’s strong interest in the family as a very important theme of his poetic craft. His memories of the past would inevitably bring pictures of his family, especially his mother who is self sacrificing. There is also a reference to his Hindu heritage as he mentions the gods and the ancient beliefs in the poem. The sense of irony is indicated when the mother very angrily protests the idea of cutting down the tree even though she is suffering very badly from the migraine caused by it. She has a kind of emotional attachment to the tree, saying that it is as old as herself.</a:t>
            </a:r>
          </a:p>
        </p:txBody>
      </p:sp>
    </p:spTree>
    <p:extLst>
      <p:ext uri="{BB962C8B-B14F-4D97-AF65-F5344CB8AC3E}">
        <p14:creationId xmlns:p14="http://schemas.microsoft.com/office/powerpoint/2010/main" xmlns="" val="109991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2703" y="1997839"/>
            <a:ext cx="8890780" cy="3416320"/>
          </a:xfrm>
          <a:prstGeom prst="rect">
            <a:avLst/>
          </a:prstGeom>
        </p:spPr>
        <p:txBody>
          <a:bodyPr wrap="square">
            <a:spAutoFit/>
          </a:bodyPr>
          <a:lstStyle/>
          <a:p>
            <a:pPr algn="just"/>
            <a:r>
              <a:rPr lang="en-IN" sz="2400" dirty="0">
                <a:latin typeface="Book Antiqua" panose="02040602050305030304" pitchFamily="18" charset="0"/>
              </a:rPr>
              <a:t>‘Ecology is a poem which could be read as one single sentence. However, each stanza has one particular idea. There is a casual connection between the ideas and they flow from one stanza to the next. ‘Flash her temper’; an instance of the use of irony because she is very angry at the idea of having the tree cut down. The actual meaning of the word ‘Ecology’ is not followed here but the poet seems to convey the thought that a particular kind of tree may have both negative and positive factors and therefore it need not be pulled down.</a:t>
            </a:r>
          </a:p>
        </p:txBody>
      </p:sp>
    </p:spTree>
    <p:extLst>
      <p:ext uri="{BB962C8B-B14F-4D97-AF65-F5344CB8AC3E}">
        <p14:creationId xmlns:p14="http://schemas.microsoft.com/office/powerpoint/2010/main" xmlns="" val="305887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23889" y="661182"/>
            <a:ext cx="9115865" cy="5613010"/>
          </a:xfrm>
          <a:prstGeom prst="rect">
            <a:avLst/>
          </a:prstGeom>
        </p:spPr>
      </p:pic>
    </p:spTree>
    <p:extLst>
      <p:ext uri="{BB962C8B-B14F-4D97-AF65-F5344CB8AC3E}">
        <p14:creationId xmlns:p14="http://schemas.microsoft.com/office/powerpoint/2010/main" xmlns="" val="268420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1348"/>
            <a:ext cx="5481711" cy="4400378"/>
          </a:xfrm>
        </p:spPr>
        <p:txBody>
          <a:bodyPr>
            <a:noAutofit/>
          </a:bodyPr>
          <a:lstStyle/>
          <a:p>
            <a:r>
              <a:rPr lang="en-IN" sz="9600" u="sng" dirty="0">
                <a:latin typeface="AR BERKLEY" panose="02000000000000000000" pitchFamily="2" charset="0"/>
              </a:rPr>
              <a:t>Ecology</a:t>
            </a:r>
            <a:r>
              <a:rPr lang="en-IN" sz="9600" dirty="0">
                <a:latin typeface="AR BERKLEY" panose="02000000000000000000" pitchFamily="2" charset="0"/>
              </a:rPr>
              <a:t> </a:t>
            </a:r>
            <a:br>
              <a:rPr lang="en-IN" sz="9600" dirty="0">
                <a:latin typeface="AR BERKLEY" panose="02000000000000000000" pitchFamily="2" charset="0"/>
              </a:rPr>
            </a:br>
            <a:endParaRPr lang="en-IN" sz="9600" dirty="0">
              <a:latin typeface="AR BERKLEY" panose="02000000000000000000" pitchFamily="2" charset="0"/>
            </a:endParaRPr>
          </a:p>
        </p:txBody>
      </p:sp>
      <p:sp>
        <p:nvSpPr>
          <p:cNvPr id="3" name="Subtitle 2"/>
          <p:cNvSpPr>
            <a:spLocks noGrp="1"/>
          </p:cNvSpPr>
          <p:nvPr>
            <p:ph type="subTitle" idx="1"/>
          </p:nvPr>
        </p:nvSpPr>
        <p:spPr>
          <a:xfrm>
            <a:off x="309489" y="4487594"/>
            <a:ext cx="9551963" cy="2025748"/>
          </a:xfrm>
        </p:spPr>
        <p:txBody>
          <a:bodyPr>
            <a:normAutofit/>
          </a:bodyPr>
          <a:lstStyle/>
          <a:p>
            <a:endParaRPr lang="en-IN" dirty="0"/>
          </a:p>
          <a:p>
            <a:r>
              <a:rPr lang="en-IN" dirty="0"/>
              <a:t>                                           </a:t>
            </a:r>
            <a:r>
              <a:rPr lang="en-IN" sz="4800" b="1" dirty="0">
                <a:solidFill>
                  <a:srgbClr val="0070C0"/>
                </a:solidFill>
                <a:latin typeface="AR HERMANN" panose="02000000000000000000" pitchFamily="2" charset="0"/>
              </a:rPr>
              <a:t>By </a:t>
            </a:r>
          </a:p>
          <a:p>
            <a:r>
              <a:rPr lang="en-IN" sz="4800" b="1" dirty="0">
                <a:solidFill>
                  <a:srgbClr val="0070C0"/>
                </a:solidFill>
                <a:latin typeface="AR HERMANN" panose="02000000000000000000" pitchFamily="2" charset="0"/>
              </a:rPr>
              <a:t>              </a:t>
            </a:r>
            <a:r>
              <a:rPr lang="en-IN" sz="4800" b="1" dirty="0">
                <a:solidFill>
                  <a:srgbClr val="9FA917"/>
                </a:solidFill>
                <a:highlight>
                  <a:srgbClr val="000080"/>
                </a:highlight>
                <a:latin typeface="AR HERMANN" panose="02000000000000000000" pitchFamily="2" charset="0"/>
              </a:rPr>
              <a:t>A.K Ramanujan</a:t>
            </a:r>
          </a:p>
        </p:txBody>
      </p:sp>
    </p:spTree>
    <p:extLst>
      <p:ext uri="{BB962C8B-B14F-4D97-AF65-F5344CB8AC3E}">
        <p14:creationId xmlns:p14="http://schemas.microsoft.com/office/powerpoint/2010/main" xmlns="" val="20668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753228"/>
            <a:ext cx="9014022" cy="1080938"/>
          </a:xfrm>
        </p:spPr>
        <p:txBody>
          <a:bodyPr>
            <a:normAutofit/>
          </a:bodyPr>
          <a:lstStyle/>
          <a:p>
            <a:r>
              <a:rPr lang="en-IN" sz="4800" dirty="0">
                <a:latin typeface="Bauhaus 93" panose="04030905020B02020C02" pitchFamily="82" charset="0"/>
              </a:rPr>
              <a:t>I Degree General English </a:t>
            </a:r>
          </a:p>
        </p:txBody>
      </p:sp>
      <p:sp>
        <p:nvSpPr>
          <p:cNvPr id="3" name="Content Placeholder 2"/>
          <p:cNvSpPr>
            <a:spLocks noGrp="1"/>
          </p:cNvSpPr>
          <p:nvPr>
            <p:ph idx="1"/>
          </p:nvPr>
        </p:nvSpPr>
        <p:spPr>
          <a:xfrm>
            <a:off x="680321" y="2096086"/>
            <a:ext cx="9940787" cy="4304714"/>
          </a:xfrm>
        </p:spPr>
        <p:txBody>
          <a:bodyPr>
            <a:normAutofit fontScale="62500" lnSpcReduction="20000"/>
          </a:bodyPr>
          <a:lstStyle/>
          <a:p>
            <a:pPr marL="0" indent="0">
              <a:buNone/>
            </a:pPr>
            <a:r>
              <a:rPr lang="en-IN" sz="7200" dirty="0">
                <a:latin typeface="AR BLANCA" panose="02000000000000000000" pitchFamily="2" charset="0"/>
              </a:rPr>
              <a:t>      </a:t>
            </a:r>
            <a:r>
              <a:rPr lang="en-IN" sz="8800" dirty="0">
                <a:solidFill>
                  <a:srgbClr val="FFFF00"/>
                </a:solidFill>
                <a:latin typeface="AR BLANCA" panose="02000000000000000000" pitchFamily="2" charset="0"/>
              </a:rPr>
              <a:t>Poetry- </a:t>
            </a:r>
            <a:r>
              <a:rPr lang="en-IN" sz="12600" dirty="0">
                <a:solidFill>
                  <a:srgbClr val="FFFF00"/>
                </a:solidFill>
                <a:latin typeface="Aharoni" pitchFamily="2" charset="-79"/>
                <a:cs typeface="Aharoni" pitchFamily="2" charset="-79"/>
              </a:rPr>
              <a:t>Ecology</a:t>
            </a:r>
          </a:p>
          <a:p>
            <a:pPr marL="0" indent="0">
              <a:buNone/>
            </a:pPr>
            <a:r>
              <a:rPr lang="en-IN" sz="4000" dirty="0">
                <a:solidFill>
                  <a:srgbClr val="FFFF00"/>
                </a:solidFill>
                <a:latin typeface="AR BERKLEY" panose="02000000000000000000" pitchFamily="2" charset="0"/>
              </a:rPr>
              <a:t>                       </a:t>
            </a:r>
          </a:p>
          <a:p>
            <a:pPr marL="0" indent="0">
              <a:buNone/>
            </a:pPr>
            <a:r>
              <a:rPr lang="en-IN" sz="4000" dirty="0">
                <a:solidFill>
                  <a:schemeClr val="bg1"/>
                </a:solidFill>
                <a:latin typeface="AR BERKLEY" panose="02000000000000000000" pitchFamily="2" charset="0"/>
              </a:rPr>
              <a:t>    </a:t>
            </a:r>
            <a:r>
              <a:rPr lang="en-IN" sz="6400" b="1" dirty="0">
                <a:solidFill>
                  <a:srgbClr val="333300"/>
                </a:solidFill>
                <a:latin typeface="AR BERKLEY" panose="02000000000000000000" pitchFamily="2" charset="0"/>
              </a:rPr>
              <a:t>Presented By </a:t>
            </a:r>
          </a:p>
          <a:p>
            <a:pPr marL="0" indent="0">
              <a:buNone/>
            </a:pPr>
            <a:endParaRPr lang="en-IN" sz="4000" dirty="0">
              <a:solidFill>
                <a:schemeClr val="bg1"/>
              </a:solidFill>
              <a:latin typeface="AR BERKLEY" panose="02000000000000000000" pitchFamily="2" charset="0"/>
            </a:endParaRPr>
          </a:p>
          <a:p>
            <a:pPr marL="0" indent="0">
              <a:buNone/>
            </a:pPr>
            <a:r>
              <a:rPr lang="en-IN" sz="7000" dirty="0">
                <a:solidFill>
                  <a:srgbClr val="FFFF00"/>
                </a:solidFill>
                <a:latin typeface="AR BERKLEY" panose="02000000000000000000" pitchFamily="2" charset="0"/>
              </a:rPr>
              <a:t>                 </a:t>
            </a:r>
            <a:r>
              <a:rPr lang="en-IN" sz="7000" b="1" dirty="0" err="1">
                <a:latin typeface="AR BERKLEY" panose="02000000000000000000" pitchFamily="2" charset="0"/>
              </a:rPr>
              <a:t>V.Lydia</a:t>
            </a:r>
            <a:r>
              <a:rPr lang="en-IN" sz="7000" b="1" dirty="0">
                <a:latin typeface="AR BERKLEY" panose="02000000000000000000" pitchFamily="2" charset="0"/>
              </a:rPr>
              <a:t> Vedam, M.A, </a:t>
            </a:r>
            <a:r>
              <a:rPr lang="en-IN" sz="7000" b="1" dirty="0" err="1">
                <a:latin typeface="AR BERKLEY" panose="02000000000000000000" pitchFamily="2" charset="0"/>
              </a:rPr>
              <a:t>M.Ed</a:t>
            </a:r>
            <a:endParaRPr lang="en-IN" sz="7000" b="1" dirty="0">
              <a:latin typeface="AR BERKLEY" panose="02000000000000000000" pitchFamily="2" charset="0"/>
            </a:endParaRPr>
          </a:p>
          <a:p>
            <a:pPr marL="0" indent="0">
              <a:buNone/>
            </a:pPr>
            <a:r>
              <a:rPr lang="en-IN" sz="7000" b="1" dirty="0">
                <a:latin typeface="AR BERKLEY" panose="02000000000000000000" pitchFamily="2" charset="0"/>
              </a:rPr>
              <a:t>                      Lecturer in English</a:t>
            </a:r>
          </a:p>
          <a:p>
            <a:pPr marL="0" indent="0">
              <a:buNone/>
            </a:pPr>
            <a:r>
              <a:rPr lang="en-IN" sz="7000" b="1" dirty="0">
                <a:latin typeface="AR BERKLEY" panose="02000000000000000000" pitchFamily="2" charset="0"/>
              </a:rPr>
              <a:t>             JMJ College For Women, Tenali  </a:t>
            </a:r>
          </a:p>
        </p:txBody>
      </p:sp>
    </p:spTree>
    <p:extLst>
      <p:ext uri="{BB962C8B-B14F-4D97-AF65-F5344CB8AC3E}">
        <p14:creationId xmlns:p14="http://schemas.microsoft.com/office/powerpoint/2010/main" xmlns="" val="231740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4388" y="886265"/>
            <a:ext cx="7596554" cy="5262979"/>
          </a:xfrm>
          <a:prstGeom prst="rect">
            <a:avLst/>
          </a:prstGeom>
        </p:spPr>
        <p:txBody>
          <a:bodyPr wrap="square">
            <a:spAutoFit/>
          </a:bodyPr>
          <a:lstStyle/>
          <a:p>
            <a:r>
              <a:rPr lang="en-IN" sz="2800" dirty="0">
                <a:latin typeface="AR BLANCA" panose="02000000000000000000" pitchFamily="2" charset="0"/>
              </a:rPr>
              <a:t>The day after the first rain,</a:t>
            </a:r>
            <a:br>
              <a:rPr lang="en-IN" sz="2800" dirty="0">
                <a:latin typeface="AR BLANCA" panose="02000000000000000000" pitchFamily="2" charset="0"/>
              </a:rPr>
            </a:br>
            <a:r>
              <a:rPr lang="en-IN" sz="2800" dirty="0">
                <a:latin typeface="AR BLANCA" panose="02000000000000000000" pitchFamily="2" charset="0"/>
              </a:rPr>
              <a:t>Monsoon.</a:t>
            </a:r>
            <a:br>
              <a:rPr lang="en-IN" sz="2800" dirty="0">
                <a:latin typeface="AR BLANCA" panose="02000000000000000000" pitchFamily="2" charset="0"/>
              </a:rPr>
            </a:br>
            <a:r>
              <a:rPr lang="en-IN" sz="2800" dirty="0">
                <a:latin typeface="AR BLANCA" panose="02000000000000000000" pitchFamily="2" charset="0"/>
              </a:rPr>
              <a:t>for years, I would home</a:t>
            </a:r>
            <a:br>
              <a:rPr lang="en-IN" sz="2800" dirty="0">
                <a:latin typeface="AR BLANCA" panose="02000000000000000000" pitchFamily="2" charset="0"/>
              </a:rPr>
            </a:br>
            <a:r>
              <a:rPr lang="en-IN" sz="2800" dirty="0">
                <a:latin typeface="AR BLANCA" panose="02000000000000000000" pitchFamily="2" charset="0"/>
              </a:rPr>
              <a:t>in a rage,</a:t>
            </a:r>
            <a:br>
              <a:rPr lang="en-IN" sz="2800" dirty="0">
                <a:latin typeface="AR BLANCA" panose="02000000000000000000" pitchFamily="2" charset="0"/>
              </a:rPr>
            </a:br>
            <a:r>
              <a:rPr lang="en-IN" sz="2800" dirty="0">
                <a:latin typeface="AR BLANCA" panose="02000000000000000000" pitchFamily="2" charset="0"/>
              </a:rPr>
              <a:t>Interesting. What are you so mad about, speaker?</a:t>
            </a:r>
            <a:br>
              <a:rPr lang="en-IN" sz="2800" dirty="0">
                <a:latin typeface="AR BLANCA" panose="02000000000000000000" pitchFamily="2" charset="0"/>
              </a:rPr>
            </a:br>
            <a:r>
              <a:rPr lang="en-IN" sz="2800" dirty="0">
                <a:latin typeface="AR BLANCA" panose="02000000000000000000" pitchFamily="2" charset="0"/>
              </a:rPr>
              <a:t/>
            </a:r>
            <a:br>
              <a:rPr lang="en-IN" sz="2800" dirty="0">
                <a:latin typeface="AR BLANCA" panose="02000000000000000000" pitchFamily="2" charset="0"/>
              </a:rPr>
            </a:br>
            <a:r>
              <a:rPr lang="en-IN" sz="2800" dirty="0">
                <a:latin typeface="AR BLANCA" panose="02000000000000000000" pitchFamily="2" charset="0"/>
              </a:rPr>
              <a:t>for I could see from a mile away</a:t>
            </a:r>
            <a:br>
              <a:rPr lang="en-IN" sz="2800" dirty="0">
                <a:latin typeface="AR BLANCA" panose="02000000000000000000" pitchFamily="2" charset="0"/>
              </a:rPr>
            </a:br>
            <a:r>
              <a:rPr lang="en-IN" sz="2800" dirty="0">
                <a:latin typeface="AR BLANCA" panose="02000000000000000000" pitchFamily="2" charset="0"/>
              </a:rPr>
              <a:t>From a mile away, on the way home</a:t>
            </a:r>
            <a:br>
              <a:rPr lang="en-IN" sz="2800" dirty="0">
                <a:latin typeface="AR BLANCA" panose="02000000000000000000" pitchFamily="2" charset="0"/>
              </a:rPr>
            </a:br>
            <a:r>
              <a:rPr lang="en-IN" sz="2800" dirty="0">
                <a:latin typeface="AR BLANCA" panose="02000000000000000000" pitchFamily="2" charset="0"/>
              </a:rPr>
              <a:t>our three Red Champak Trees</a:t>
            </a:r>
            <a:br>
              <a:rPr lang="en-IN" sz="2800" dirty="0">
                <a:latin typeface="AR BLANCA" panose="02000000000000000000" pitchFamily="2" charset="0"/>
              </a:rPr>
            </a:br>
            <a:r>
              <a:rPr lang="en-IN" sz="2800" dirty="0">
                <a:latin typeface="AR BLANCA" panose="02000000000000000000" pitchFamily="2" charset="0"/>
              </a:rPr>
              <a:t>OUR three red champak trees</a:t>
            </a:r>
            <a:br>
              <a:rPr lang="en-IN" sz="2800" dirty="0">
                <a:latin typeface="AR BLANCA" panose="02000000000000000000" pitchFamily="2" charset="0"/>
              </a:rPr>
            </a:br>
            <a:r>
              <a:rPr lang="en-IN" sz="2800" dirty="0">
                <a:latin typeface="AR BLANCA" panose="02000000000000000000" pitchFamily="2" charset="0"/>
              </a:rPr>
              <a:t>had done it again,</a:t>
            </a:r>
            <a:br>
              <a:rPr lang="en-IN" sz="2800" dirty="0">
                <a:latin typeface="AR BLANCA" panose="02000000000000000000" pitchFamily="2" charset="0"/>
              </a:rPr>
            </a:br>
            <a:r>
              <a:rPr lang="en-IN" sz="2800" dirty="0">
                <a:latin typeface="AR BLANCA" panose="02000000000000000000" pitchFamily="2" charset="0"/>
              </a:rPr>
              <a:t>meaning they've done it before</a:t>
            </a:r>
          </a:p>
        </p:txBody>
      </p:sp>
    </p:spTree>
    <p:extLst>
      <p:ext uri="{BB962C8B-B14F-4D97-AF65-F5344CB8AC3E}">
        <p14:creationId xmlns:p14="http://schemas.microsoft.com/office/powerpoint/2010/main" xmlns="" val="149160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77243" y="2067951"/>
            <a:ext cx="5472332" cy="3446583"/>
          </a:xfrm>
          <a:prstGeom prst="rect">
            <a:avLst/>
          </a:prstGeom>
        </p:spPr>
      </p:pic>
      <p:pic>
        <p:nvPicPr>
          <p:cNvPr id="3" name="Picture 2"/>
          <p:cNvPicPr>
            <a:picLocks noChangeAspect="1"/>
          </p:cNvPicPr>
          <p:nvPr/>
        </p:nvPicPr>
        <p:blipFill>
          <a:blip r:embed="rId3"/>
          <a:stretch>
            <a:fillRect/>
          </a:stretch>
        </p:blipFill>
        <p:spPr>
          <a:xfrm>
            <a:off x="302748" y="422031"/>
            <a:ext cx="5647886" cy="5978769"/>
          </a:xfrm>
          <a:prstGeom prst="rect">
            <a:avLst/>
          </a:prstGeom>
        </p:spPr>
      </p:pic>
    </p:spTree>
    <p:extLst>
      <p:ext uri="{BB962C8B-B14F-4D97-AF65-F5344CB8AC3E}">
        <p14:creationId xmlns:p14="http://schemas.microsoft.com/office/powerpoint/2010/main" xmlns="" val="147452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3255" y="872197"/>
            <a:ext cx="6166338" cy="5262979"/>
          </a:xfrm>
          <a:prstGeom prst="rect">
            <a:avLst/>
          </a:prstGeom>
        </p:spPr>
        <p:txBody>
          <a:bodyPr wrap="square">
            <a:spAutoFit/>
          </a:bodyPr>
          <a:lstStyle/>
          <a:p>
            <a:pPr fontAlgn="base"/>
            <a:r>
              <a:rPr lang="en-IN" sz="2400" dirty="0">
                <a:latin typeface="AR BLANCA" panose="02000000000000000000" pitchFamily="2" charset="0"/>
              </a:rPr>
              <a:t>had burst into flower and given Mother</a:t>
            </a:r>
            <a:br>
              <a:rPr lang="en-IN" sz="2400" dirty="0">
                <a:latin typeface="AR BLANCA" panose="02000000000000000000" pitchFamily="2" charset="0"/>
              </a:rPr>
            </a:br>
            <a:r>
              <a:rPr lang="en-IN" sz="2400" dirty="0">
                <a:latin typeface="AR BLANCA" panose="02000000000000000000" pitchFamily="2" charset="0"/>
              </a:rPr>
              <a:t>her first blinding migraine</a:t>
            </a:r>
            <a:br>
              <a:rPr lang="en-IN" sz="2400" dirty="0">
                <a:latin typeface="AR BLANCA" panose="02000000000000000000" pitchFamily="2" charset="0"/>
              </a:rPr>
            </a:br>
            <a:r>
              <a:rPr lang="en-IN" sz="2400" dirty="0">
                <a:latin typeface="AR BLANCA" panose="02000000000000000000" pitchFamily="2" charset="0"/>
              </a:rPr>
              <a:t>first but not last; blinding because of the extent of the pain she's in in</a:t>
            </a:r>
            <a:br>
              <a:rPr lang="en-IN" sz="2400" dirty="0">
                <a:latin typeface="AR BLANCA" panose="02000000000000000000" pitchFamily="2" charset="0"/>
              </a:rPr>
            </a:br>
            <a:r>
              <a:rPr lang="en-IN" sz="2400" dirty="0">
                <a:latin typeface="AR BLANCA" panose="02000000000000000000" pitchFamily="2" charset="0"/>
              </a:rPr>
              <a:t>of the season</a:t>
            </a:r>
            <a:br>
              <a:rPr lang="en-IN" sz="2400" dirty="0">
                <a:latin typeface="AR BLANCA" panose="02000000000000000000" pitchFamily="2" charset="0"/>
              </a:rPr>
            </a:br>
            <a:r>
              <a:rPr lang="en-IN" sz="2400" dirty="0">
                <a:latin typeface="AR BLANCA" panose="02000000000000000000" pitchFamily="2" charset="0"/>
              </a:rPr>
              <a:t>these migraines last the whole season</a:t>
            </a:r>
            <a:br>
              <a:rPr lang="en-IN" sz="2400" dirty="0">
                <a:latin typeface="AR BLANCA" panose="02000000000000000000" pitchFamily="2" charset="0"/>
              </a:rPr>
            </a:br>
            <a:r>
              <a:rPr lang="en-IN" sz="2400" dirty="0">
                <a:latin typeface="AR BLANCA" panose="02000000000000000000" pitchFamily="2" charset="0"/>
              </a:rPr>
              <a:t/>
            </a:r>
            <a:br>
              <a:rPr lang="en-IN" sz="2400" dirty="0">
                <a:latin typeface="AR BLANCA" panose="02000000000000000000" pitchFamily="2" charset="0"/>
              </a:rPr>
            </a:br>
            <a:r>
              <a:rPr lang="en-IN" sz="2400" dirty="0">
                <a:latin typeface="AR BLANCA" panose="02000000000000000000" pitchFamily="2" charset="0"/>
              </a:rPr>
              <a:t>with their street-long heavy-hung</a:t>
            </a:r>
            <a:br>
              <a:rPr lang="en-IN" sz="2400" dirty="0">
                <a:latin typeface="AR BLANCA" panose="02000000000000000000" pitchFamily="2" charset="0"/>
              </a:rPr>
            </a:br>
            <a:r>
              <a:rPr lang="en-IN" sz="2400" dirty="0">
                <a:latin typeface="AR BLANCA" panose="02000000000000000000" pitchFamily="2" charset="0"/>
              </a:rPr>
              <a:t>yellow pollen fog of a fragrance</a:t>
            </a:r>
            <a:br>
              <a:rPr lang="en-IN" sz="2400" dirty="0">
                <a:latin typeface="AR BLANCA" panose="02000000000000000000" pitchFamily="2" charset="0"/>
              </a:rPr>
            </a:br>
            <a:r>
              <a:rPr lang="en-IN" sz="2400" dirty="0">
                <a:latin typeface="AR BLANCA" panose="02000000000000000000" pitchFamily="2" charset="0"/>
              </a:rPr>
              <a:t>The pollen grains have made the air thick like fog - in fact the air is  yellow with it's heady scent</a:t>
            </a:r>
            <a:br>
              <a:rPr lang="en-IN" sz="2400" dirty="0">
                <a:latin typeface="AR BLANCA" panose="02000000000000000000" pitchFamily="2" charset="0"/>
              </a:rPr>
            </a:br>
            <a:r>
              <a:rPr lang="en-IN" sz="2400" dirty="0">
                <a:latin typeface="AR BLANCA" panose="02000000000000000000" pitchFamily="2" charset="0"/>
              </a:rPr>
              <a:t>no wind could sift,</a:t>
            </a:r>
            <a:br>
              <a:rPr lang="en-IN" sz="2400" dirty="0">
                <a:latin typeface="AR BLANCA" panose="02000000000000000000" pitchFamily="2" charset="0"/>
              </a:rPr>
            </a:br>
            <a:r>
              <a:rPr lang="en-IN" sz="2400" dirty="0">
                <a:latin typeface="AR BLANCA" panose="02000000000000000000" pitchFamily="2" charset="0"/>
              </a:rPr>
              <a:t>the breeze cannot blow away this fog</a:t>
            </a:r>
            <a:endParaRPr lang="en-IN" sz="2400" i="0" dirty="0">
              <a:effectLst/>
              <a:latin typeface="AR BLANCA" panose="02000000000000000000" pitchFamily="2" charset="0"/>
            </a:endParaRPr>
          </a:p>
        </p:txBody>
      </p:sp>
    </p:spTree>
    <p:extLst>
      <p:ext uri="{BB962C8B-B14F-4D97-AF65-F5344CB8AC3E}">
        <p14:creationId xmlns:p14="http://schemas.microsoft.com/office/powerpoint/2010/main" xmlns="" val="241926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984739"/>
            <a:ext cx="5899052" cy="5632311"/>
          </a:xfrm>
          <a:prstGeom prst="rect">
            <a:avLst/>
          </a:prstGeom>
        </p:spPr>
        <p:txBody>
          <a:bodyPr wrap="square">
            <a:spAutoFit/>
          </a:bodyPr>
          <a:lstStyle/>
          <a:p>
            <a:r>
              <a:rPr lang="en-IN" sz="2400" dirty="0">
                <a:latin typeface="AR BLANCA" panose="02000000000000000000" pitchFamily="2" charset="0"/>
              </a:rPr>
              <a:t>no door could shut out</a:t>
            </a:r>
            <a:br>
              <a:rPr lang="en-IN" sz="2400" dirty="0">
                <a:latin typeface="AR BLANCA" panose="02000000000000000000" pitchFamily="2" charset="0"/>
              </a:rPr>
            </a:br>
            <a:r>
              <a:rPr lang="en-IN" sz="2400" dirty="0">
                <a:latin typeface="AR BLANCA" panose="02000000000000000000" pitchFamily="2" charset="0"/>
              </a:rPr>
              <a:t>and the doors cannot keep it out either. the whole street in front of them is thick with it; it will seep in through the gaps</a:t>
            </a:r>
            <a:br>
              <a:rPr lang="en-IN" sz="2400" dirty="0">
                <a:latin typeface="AR BLANCA" panose="02000000000000000000" pitchFamily="2" charset="0"/>
              </a:rPr>
            </a:br>
            <a:r>
              <a:rPr lang="en-IN" sz="2400" dirty="0">
                <a:latin typeface="AR BLANCA" panose="02000000000000000000" pitchFamily="2" charset="0"/>
              </a:rPr>
              <a:t>from our black-</a:t>
            </a:r>
            <a:br>
              <a:rPr lang="en-IN" sz="2400" dirty="0">
                <a:latin typeface="AR BLANCA" panose="02000000000000000000" pitchFamily="2" charset="0"/>
              </a:rPr>
            </a:br>
            <a:r>
              <a:rPr lang="en-IN" sz="2400" dirty="0">
                <a:latin typeface="AR BLANCA" panose="02000000000000000000" pitchFamily="2" charset="0"/>
              </a:rPr>
              <a:t>pillared house whose walls had ears</a:t>
            </a:r>
            <a:br>
              <a:rPr lang="en-IN" sz="2400" dirty="0">
                <a:latin typeface="AR BLANCA" panose="02000000000000000000" pitchFamily="2" charset="0"/>
              </a:rPr>
            </a:br>
            <a:r>
              <a:rPr lang="en-IN" sz="2400" dirty="0">
                <a:latin typeface="AR BLANCA" panose="02000000000000000000" pitchFamily="2" charset="0"/>
              </a:rPr>
              <a:t>and eyes,</a:t>
            </a:r>
            <a:br>
              <a:rPr lang="en-IN" sz="2400" dirty="0">
                <a:latin typeface="AR BLANCA" panose="02000000000000000000" pitchFamily="2" charset="0"/>
              </a:rPr>
            </a:br>
            <a:r>
              <a:rPr lang="en-IN" sz="2400" dirty="0">
                <a:latin typeface="AR BLANCA" panose="02000000000000000000" pitchFamily="2" charset="0"/>
              </a:rPr>
              <a:t>begins personifying the house</a:t>
            </a:r>
            <a:br>
              <a:rPr lang="en-IN" sz="2400" dirty="0">
                <a:latin typeface="AR BLANCA" panose="02000000000000000000" pitchFamily="2" charset="0"/>
              </a:rPr>
            </a:br>
            <a:r>
              <a:rPr lang="en-IN" sz="2400" dirty="0">
                <a:latin typeface="AR BLANCA" panose="02000000000000000000" pitchFamily="2" charset="0"/>
              </a:rPr>
              <a:t>scales, smells, bone-creaks, nightly</a:t>
            </a:r>
            <a:br>
              <a:rPr lang="en-IN" sz="2400" dirty="0">
                <a:latin typeface="AR BLANCA" panose="02000000000000000000" pitchFamily="2" charset="0"/>
              </a:rPr>
            </a:br>
            <a:r>
              <a:rPr lang="en-IN" sz="2400" dirty="0">
                <a:latin typeface="AR BLANCA" panose="02000000000000000000" pitchFamily="2" charset="0"/>
              </a:rPr>
              <a:t>visiting voices, and were porous</a:t>
            </a:r>
            <a:br>
              <a:rPr lang="en-IN" sz="2400" dirty="0">
                <a:latin typeface="AR BLANCA" panose="02000000000000000000" pitchFamily="2" charset="0"/>
              </a:rPr>
            </a:br>
            <a:r>
              <a:rPr lang="en-IN" sz="2400" dirty="0">
                <a:latin typeface="AR BLANCA" panose="02000000000000000000" pitchFamily="2" charset="0"/>
              </a:rPr>
              <a:t>pollen will get in through the holes</a:t>
            </a:r>
            <a:br>
              <a:rPr lang="en-IN" sz="2400" dirty="0">
                <a:latin typeface="AR BLANCA" panose="02000000000000000000" pitchFamily="2" charset="0"/>
              </a:rPr>
            </a:br>
            <a:r>
              <a:rPr lang="en-IN" sz="2400" dirty="0">
                <a:latin typeface="AR BLANCA" panose="02000000000000000000" pitchFamily="2" charset="0"/>
              </a:rPr>
              <a:t>like us,</a:t>
            </a:r>
            <a:br>
              <a:rPr lang="en-IN" sz="2400" dirty="0">
                <a:latin typeface="AR BLANCA" panose="02000000000000000000" pitchFamily="2" charset="0"/>
              </a:rPr>
            </a:br>
            <a:r>
              <a:rPr lang="en-IN" sz="2400" dirty="0">
                <a:latin typeface="AR BLANCA" panose="02000000000000000000" pitchFamily="2" charset="0"/>
              </a:rPr>
              <a:t>self-explanatory: we will breathe in this fog of pollen</a:t>
            </a:r>
            <a:br>
              <a:rPr lang="en-IN" sz="2400" dirty="0">
                <a:latin typeface="AR BLANCA" panose="02000000000000000000" pitchFamily="2" charset="0"/>
              </a:rPr>
            </a:br>
            <a:endParaRPr lang="en-IN" sz="2400" dirty="0">
              <a:latin typeface="AR BLANCA" panose="02000000000000000000" pitchFamily="2" charset="0"/>
            </a:endParaRPr>
          </a:p>
        </p:txBody>
      </p:sp>
    </p:spTree>
    <p:extLst>
      <p:ext uri="{BB962C8B-B14F-4D97-AF65-F5344CB8AC3E}">
        <p14:creationId xmlns:p14="http://schemas.microsoft.com/office/powerpoint/2010/main" xmlns="" val="2050377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09490"/>
            <a:ext cx="6081932" cy="6001643"/>
          </a:xfrm>
          <a:prstGeom prst="rect">
            <a:avLst/>
          </a:prstGeom>
        </p:spPr>
        <p:txBody>
          <a:bodyPr wrap="square">
            <a:spAutoFit/>
          </a:bodyPr>
          <a:lstStyle/>
          <a:p>
            <a:pPr fontAlgn="base"/>
            <a:r>
              <a:rPr lang="en-IN" sz="2400" dirty="0">
                <a:latin typeface="AR BLANCA" panose="02000000000000000000" pitchFamily="2" charset="0"/>
              </a:rPr>
              <a:t>but Mother, flashing her temper</a:t>
            </a:r>
            <a:br>
              <a:rPr lang="en-IN" sz="2400" dirty="0">
                <a:latin typeface="AR BLANCA" panose="02000000000000000000" pitchFamily="2" charset="0"/>
              </a:rPr>
            </a:br>
            <a:r>
              <a:rPr lang="en-IN" sz="2400" dirty="0">
                <a:latin typeface="AR BLANCA" panose="02000000000000000000" pitchFamily="2" charset="0"/>
              </a:rPr>
              <a:t>like her mother's twisted silver,</a:t>
            </a:r>
            <a:br>
              <a:rPr lang="en-IN" sz="2400" dirty="0">
                <a:latin typeface="AR BLANCA" panose="02000000000000000000" pitchFamily="2" charset="0"/>
              </a:rPr>
            </a:br>
            <a:r>
              <a:rPr lang="en-IN" sz="2400" dirty="0">
                <a:latin typeface="AR BLANCA" panose="02000000000000000000" pitchFamily="2" charset="0"/>
              </a:rPr>
              <a:t>giving the mother's anger some physical quality: shiny, radiant, expressive in her temper</a:t>
            </a:r>
            <a:br>
              <a:rPr lang="en-IN" sz="2400" dirty="0">
                <a:latin typeface="AR BLANCA" panose="02000000000000000000" pitchFamily="2" charset="0"/>
              </a:rPr>
            </a:br>
            <a:r>
              <a:rPr lang="en-IN" sz="2400" dirty="0">
                <a:latin typeface="AR BLANCA" panose="02000000000000000000" pitchFamily="2" charset="0"/>
              </a:rPr>
              <a:t>grandchildren's knickers</a:t>
            </a:r>
            <a:br>
              <a:rPr lang="en-IN" sz="2400" dirty="0">
                <a:latin typeface="AR BLANCA" panose="02000000000000000000" pitchFamily="2" charset="0"/>
              </a:rPr>
            </a:br>
            <a:r>
              <a:rPr lang="en-IN" sz="2400" dirty="0">
                <a:latin typeface="AR BLANCA" panose="02000000000000000000" pitchFamily="2" charset="0"/>
              </a:rPr>
              <a:t>soaked, then wrung (twisted)</a:t>
            </a:r>
          </a:p>
          <a:p>
            <a:pPr fontAlgn="base"/>
            <a:r>
              <a:rPr lang="en-IN" sz="2400" dirty="0">
                <a:latin typeface="AR BLANCA" panose="02000000000000000000" pitchFamily="2" charset="0"/>
              </a:rPr>
              <a:t>wet as the cold pack on her head,</a:t>
            </a:r>
            <a:br>
              <a:rPr lang="en-IN" sz="2400" dirty="0">
                <a:latin typeface="AR BLANCA" panose="02000000000000000000" pitchFamily="2" charset="0"/>
              </a:rPr>
            </a:br>
            <a:r>
              <a:rPr lang="en-IN" sz="2400" dirty="0">
                <a:latin typeface="AR BLANCA" panose="02000000000000000000" pitchFamily="2" charset="0"/>
              </a:rPr>
              <a:t>wet because she was sweating - cold sweats</a:t>
            </a:r>
            <a:br>
              <a:rPr lang="en-IN" sz="2400" dirty="0">
                <a:latin typeface="AR BLANCA" panose="02000000000000000000" pitchFamily="2" charset="0"/>
              </a:rPr>
            </a:br>
            <a:r>
              <a:rPr lang="en-IN" sz="2400" dirty="0">
                <a:latin typeface="AR BLANCA" panose="02000000000000000000" pitchFamily="2" charset="0"/>
              </a:rPr>
              <a:t>would not let us cut down</a:t>
            </a:r>
            <a:br>
              <a:rPr lang="en-IN" sz="2400" dirty="0">
                <a:latin typeface="AR BLANCA" panose="02000000000000000000" pitchFamily="2" charset="0"/>
              </a:rPr>
            </a:br>
            <a:r>
              <a:rPr lang="en-IN" sz="2400" dirty="0">
                <a:latin typeface="AR BLANCA" panose="02000000000000000000" pitchFamily="2" charset="0"/>
              </a:rPr>
              <a:t>a flowering tree</a:t>
            </a:r>
            <a:br>
              <a:rPr lang="en-IN" sz="2400" dirty="0">
                <a:latin typeface="AR BLANCA" panose="02000000000000000000" pitchFamily="2" charset="0"/>
              </a:rPr>
            </a:br>
            <a:r>
              <a:rPr lang="en-IN" sz="2400" dirty="0">
                <a:latin typeface="AR BLANCA" panose="02000000000000000000" pitchFamily="2" charset="0"/>
              </a:rPr>
              <a:t>Flowering tree. Religious significance. Bad omen.</a:t>
            </a:r>
            <a:br>
              <a:rPr lang="en-IN" sz="2400" dirty="0">
                <a:latin typeface="AR BLANCA" panose="02000000000000000000" pitchFamily="2" charset="0"/>
              </a:rPr>
            </a:br>
            <a:r>
              <a:rPr lang="en-IN" sz="2400" dirty="0">
                <a:latin typeface="AR BLANCA" panose="02000000000000000000" pitchFamily="2" charset="0"/>
              </a:rPr>
              <a:t>almost as old as her, seeded,</a:t>
            </a:r>
            <a:br>
              <a:rPr lang="en-IN" sz="2400" dirty="0">
                <a:latin typeface="AR BLANCA" panose="02000000000000000000" pitchFamily="2" charset="0"/>
              </a:rPr>
            </a:br>
            <a:r>
              <a:rPr lang="en-IN" sz="2400" dirty="0">
                <a:latin typeface="AR BLANCA" panose="02000000000000000000" pitchFamily="2" charset="0"/>
              </a:rPr>
              <a:t>she said, by a passing bird's</a:t>
            </a:r>
            <a:br>
              <a:rPr lang="en-IN" sz="2400" dirty="0">
                <a:latin typeface="AR BLANCA" panose="02000000000000000000" pitchFamily="2" charset="0"/>
              </a:rPr>
            </a:br>
            <a:r>
              <a:rPr lang="en-IN" sz="2400" dirty="0">
                <a:latin typeface="AR BLANCA" panose="02000000000000000000" pitchFamily="2" charset="0"/>
              </a:rPr>
              <a:t>providential droppings</a:t>
            </a:r>
            <a:br>
              <a:rPr lang="en-IN" sz="2400" dirty="0">
                <a:latin typeface="AR BLANCA" panose="02000000000000000000" pitchFamily="2" charset="0"/>
              </a:rPr>
            </a:br>
            <a:r>
              <a:rPr lang="en-IN" sz="2400" dirty="0">
                <a:latin typeface="AR BLANCA" panose="02000000000000000000" pitchFamily="2" charset="0"/>
              </a:rPr>
              <a:t>Taken as a blessing - came from the sky</a:t>
            </a:r>
            <a:endParaRPr lang="en-IN" sz="2400" b="0" i="0" dirty="0">
              <a:effectLst/>
              <a:latin typeface="AR BLANCA" panose="02000000000000000000" pitchFamily="2" charset="0"/>
            </a:endParaRPr>
          </a:p>
        </p:txBody>
      </p:sp>
    </p:spTree>
    <p:extLst>
      <p:ext uri="{BB962C8B-B14F-4D97-AF65-F5344CB8AC3E}">
        <p14:creationId xmlns:p14="http://schemas.microsoft.com/office/powerpoint/2010/main" xmlns="" val="193783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167618"/>
            <a:ext cx="6025662" cy="4154984"/>
          </a:xfrm>
          <a:prstGeom prst="rect">
            <a:avLst/>
          </a:prstGeom>
        </p:spPr>
        <p:txBody>
          <a:bodyPr wrap="square">
            <a:spAutoFit/>
          </a:bodyPr>
          <a:lstStyle/>
          <a:p>
            <a:r>
              <a:rPr lang="en-IN" sz="2400" dirty="0">
                <a:latin typeface="AR BLANCA" panose="02000000000000000000" pitchFamily="2" charset="0"/>
              </a:rPr>
              <a:t>to give her gods and her daughters</a:t>
            </a:r>
            <a:br>
              <a:rPr lang="en-IN" sz="2400" dirty="0">
                <a:latin typeface="AR BLANCA" panose="02000000000000000000" pitchFamily="2" charset="0"/>
              </a:rPr>
            </a:br>
            <a:r>
              <a:rPr lang="en-IN" sz="2400" dirty="0">
                <a:latin typeface="AR BLANCA" panose="02000000000000000000" pitchFamily="2" charset="0"/>
              </a:rPr>
              <a:t>and daughters' daughters basketsful</a:t>
            </a:r>
            <a:br>
              <a:rPr lang="en-IN" sz="2400" dirty="0">
                <a:latin typeface="AR BLANCA" panose="02000000000000000000" pitchFamily="2" charset="0"/>
              </a:rPr>
            </a:br>
            <a:r>
              <a:rPr lang="en-IN" sz="2400" dirty="0">
                <a:latin typeface="AR BLANCA" panose="02000000000000000000" pitchFamily="2" charset="0"/>
              </a:rPr>
              <a:t>of annual flower</a:t>
            </a:r>
            <a:br>
              <a:rPr lang="en-IN" sz="2400" dirty="0">
                <a:latin typeface="AR BLANCA" panose="02000000000000000000" pitchFamily="2" charset="0"/>
              </a:rPr>
            </a:br>
            <a:r>
              <a:rPr lang="en-IN" sz="2400" dirty="0">
                <a:latin typeface="AR BLANCA" panose="02000000000000000000" pitchFamily="2" charset="0"/>
              </a:rPr>
              <a:t>This^ is the extent of what this tree is good for.</a:t>
            </a:r>
            <a:br>
              <a:rPr lang="en-IN" sz="2400" dirty="0">
                <a:latin typeface="AR BLANCA" panose="02000000000000000000" pitchFamily="2" charset="0"/>
              </a:rPr>
            </a:br>
            <a:r>
              <a:rPr lang="en-IN" sz="2400" dirty="0">
                <a:latin typeface="AR BLANCA" panose="02000000000000000000" pitchFamily="2" charset="0"/>
              </a:rPr>
              <a:t/>
            </a:r>
            <a:br>
              <a:rPr lang="en-IN" sz="2400" dirty="0">
                <a:latin typeface="AR BLANCA" panose="02000000000000000000" pitchFamily="2" charset="0"/>
              </a:rPr>
            </a:br>
            <a:r>
              <a:rPr lang="en-IN" sz="2400" dirty="0">
                <a:latin typeface="AR BLANCA" panose="02000000000000000000" pitchFamily="2" charset="0"/>
              </a:rPr>
              <a:t/>
            </a:r>
            <a:br>
              <a:rPr lang="en-IN" sz="2400" dirty="0">
                <a:latin typeface="AR BLANCA" panose="02000000000000000000" pitchFamily="2" charset="0"/>
              </a:rPr>
            </a:br>
            <a:r>
              <a:rPr lang="en-IN" sz="2400" dirty="0">
                <a:latin typeface="AR BLANCA" panose="02000000000000000000" pitchFamily="2" charset="0"/>
              </a:rPr>
              <a:t>and for one line of cousins</a:t>
            </a:r>
            <a:br>
              <a:rPr lang="en-IN" sz="2400" dirty="0">
                <a:latin typeface="AR BLANCA" panose="02000000000000000000" pitchFamily="2" charset="0"/>
              </a:rPr>
            </a:br>
            <a:r>
              <a:rPr lang="en-IN" sz="2400" dirty="0" err="1">
                <a:latin typeface="AR BLANCA" panose="02000000000000000000" pitchFamily="2" charset="0"/>
              </a:rPr>
              <a:t>adower</a:t>
            </a:r>
            <a:r>
              <a:rPr lang="en-IN" sz="2400" dirty="0">
                <a:latin typeface="AR BLANCA" panose="02000000000000000000" pitchFamily="2" charset="0"/>
              </a:rPr>
              <a:t> of migraines in season.</a:t>
            </a:r>
            <a:br>
              <a:rPr lang="en-IN" sz="2400" dirty="0">
                <a:latin typeface="AR BLANCA" panose="02000000000000000000" pitchFamily="2" charset="0"/>
              </a:rPr>
            </a:br>
            <a:r>
              <a:rPr lang="en-IN" sz="2400" dirty="0">
                <a:latin typeface="AR BLANCA" panose="02000000000000000000" pitchFamily="2" charset="0"/>
              </a:rPr>
              <a:t>Burn!</a:t>
            </a:r>
            <a:br>
              <a:rPr lang="en-IN" sz="2400" dirty="0">
                <a:latin typeface="AR BLANCA" panose="02000000000000000000" pitchFamily="2" charset="0"/>
              </a:rPr>
            </a:br>
            <a:r>
              <a:rPr lang="en-IN" sz="2400" dirty="0">
                <a:latin typeface="AR BLANCA" panose="02000000000000000000" pitchFamily="2" charset="0"/>
              </a:rPr>
              <a:t>(perhaps the pollen allergy is inherited?)</a:t>
            </a:r>
          </a:p>
        </p:txBody>
      </p:sp>
    </p:spTree>
    <p:extLst>
      <p:ext uri="{BB962C8B-B14F-4D97-AF65-F5344CB8AC3E}">
        <p14:creationId xmlns:p14="http://schemas.microsoft.com/office/powerpoint/2010/main" xmlns="" val="394337888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46</TotalTime>
  <Words>603</Words>
  <Application>Microsoft Office PowerPoint</Application>
  <PresentationFormat>Custom</PresentationFormat>
  <Paragraphs>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Berlin</vt:lpstr>
      <vt:lpstr>Slide 1</vt:lpstr>
      <vt:lpstr>Ecology  </vt:lpstr>
      <vt:lpstr>I Degree General English </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Vedam</dc:creator>
  <cp:lastModifiedBy>English</cp:lastModifiedBy>
  <cp:revision>21</cp:revision>
  <dcterms:created xsi:type="dcterms:W3CDTF">2016-08-25T18:24:57Z</dcterms:created>
  <dcterms:modified xsi:type="dcterms:W3CDTF">2016-11-04T09:55:49Z</dcterms:modified>
</cp:coreProperties>
</file>